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96" r:id="rId2"/>
  </p:sldMasterIdLst>
  <p:notesMasterIdLst>
    <p:notesMasterId r:id="rId4"/>
  </p:notesMasterIdLst>
  <p:handoutMasterIdLst>
    <p:handoutMasterId r:id="rId5"/>
  </p:handoutMasterIdLst>
  <p:sldIdLst>
    <p:sldId id="26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 showGuides="1">
      <p:cViewPr varScale="1">
        <p:scale>
          <a:sx n="116" d="100"/>
          <a:sy n="116" d="100"/>
        </p:scale>
        <p:origin x="-228" y="-114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79" d="100"/>
          <a:sy n="79" d="100"/>
        </p:scale>
        <p:origin x="2496" y="96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06F081-8781-4431-8FD4-2CF608CD7C47}" type="datetimeFigureOut">
              <a:rPr lang="en-US" smtClean="0"/>
              <a:pPr/>
              <a:t>11/17/2015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6E42EF-B2A2-4428-A098-E6934E2840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266190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6CA47C-B7FD-4BE9-B0E6-81BA758D95F2}" type="datetimeFigureOut">
              <a:rPr lang="en-US" smtClean="0"/>
              <a:pPr/>
              <a:t>11/17/2015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3716F0-385D-4F6E-BE54-A09D410D24C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834262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024136-D290-48F3-A182-4C46BEB5146B}" type="datetime1">
              <a:rPr lang="en-US" smtClean="0"/>
              <a:pPr/>
              <a:t>11/17/2015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4343400"/>
            <a:ext cx="10363200" cy="1975104"/>
          </a:xfrm>
        </p:spPr>
        <p:txBody>
          <a:bodyPr/>
          <a:lstStyle>
            <a:lvl1pPr marR="9144" algn="l">
              <a:defRPr sz="4000" b="1" cap="all" spc="0" baseline="0">
                <a:solidFill>
                  <a:schemeClr val="tx2"/>
                </a:solidFill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2834640"/>
            <a:ext cx="103632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accent3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xmlns="" val="36674743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C7D44C-38B1-4D0F-9006-D5774F331095}" type="datetime1">
              <a:rPr lang="en-US" smtClean="0"/>
              <a:pPr/>
              <a:t>11/17/2015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734447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6416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2800" y="274640"/>
            <a:ext cx="78232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98D518A-FD4F-4358-B95B-9DB5A17160FB}" type="datetime1">
              <a:rPr lang="en-US" smtClean="0"/>
              <a:pPr/>
              <a:t>11/17/2015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055690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2A9F4F-03AD-4497-A65D-076601BD41D2}" type="datetime1">
              <a:rPr lang="en-US" smtClean="0"/>
              <a:pPr/>
              <a:t>11/17/2015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777877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2536" y="1351672"/>
            <a:ext cx="7624064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DFBF3AC-A781-43AA-8BD5-B12F49168B94}" type="datetime1">
              <a:rPr lang="en-US" smtClean="0"/>
              <a:pPr/>
              <a:t>11/17/2015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2536" y="512064"/>
            <a:ext cx="10875264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xmlns="" val="17960618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12064"/>
            <a:ext cx="109728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9125" y="1770502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7125" y="1770502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256A41-C91B-43FF-9881-F5DA9878418F}" type="datetime1">
              <a:rPr lang="en-US" smtClean="0"/>
              <a:pPr/>
              <a:t>11/17/2015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495034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3099" y="512064"/>
            <a:ext cx="103632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809750"/>
            <a:ext cx="5386917" cy="639762"/>
          </a:xfrm>
        </p:spPr>
        <p:txBody>
          <a:bodyPr anchor="ctr"/>
          <a:lstStyle>
            <a:lvl1pPr marL="73152" indent="0" algn="l">
              <a:buNone/>
              <a:defRPr sz="2400" b="0">
                <a:solidFill>
                  <a:schemeClr val="accent3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809750"/>
            <a:ext cx="5389033" cy="639762"/>
          </a:xfrm>
        </p:spPr>
        <p:txBody>
          <a:bodyPr anchor="ctr"/>
          <a:lstStyle>
            <a:lvl1pPr marL="73152" indent="0">
              <a:buNone/>
              <a:defRPr sz="2400" b="0">
                <a:solidFill>
                  <a:schemeClr val="accent3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459037"/>
            <a:ext cx="5386917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459037"/>
            <a:ext cx="5389033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D7AA76-41EE-4C13-950E-E611B8B8FC52}" type="datetime1">
              <a:rPr lang="en-US" smtClean="0"/>
              <a:pPr/>
              <a:t>11/17/2015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334665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512064"/>
            <a:ext cx="103632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9407A26-E7BC-4498-97E4-87AF12377CA9}" type="datetime1">
              <a:rPr lang="en-US" smtClean="0"/>
              <a:pPr/>
              <a:t>11/17/2015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207119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3EA4171-1117-4486-993C-35A7470D8847}" type="datetime1">
              <a:rPr lang="en-US" smtClean="0"/>
              <a:pPr/>
              <a:t>11/17/2015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935933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109728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435100"/>
            <a:ext cx="33528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0" y="1435100"/>
            <a:ext cx="73152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2A4CB8-1563-4663-81DB-74EB416C19BE}" type="datetime1">
              <a:rPr lang="en-US" smtClean="0"/>
              <a:pPr/>
              <a:t>11/17/2015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112877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490709" y="0"/>
            <a:ext cx="1170432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sz="1800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484260" y="1885028"/>
            <a:ext cx="11710163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1219200" y="441252"/>
            <a:ext cx="9144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90709" y="1893781"/>
            <a:ext cx="1170432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1219200" y="1150144"/>
            <a:ext cx="9144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636000" y="55499"/>
            <a:ext cx="2844800" cy="365125"/>
          </a:xfrm>
        </p:spPr>
        <p:txBody>
          <a:bodyPr/>
          <a:lstStyle>
            <a:extLst/>
          </a:lstStyle>
          <a:p>
            <a:fld id="{0C6724CE-2468-448B-87C1-A92EDD78369B}" type="datetime1">
              <a:rPr lang="en-US" smtClean="0"/>
              <a:pPr/>
              <a:t>11/17/2015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219200" y="55499"/>
            <a:ext cx="7416800" cy="365125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480800" y="55499"/>
            <a:ext cx="609600" cy="365125"/>
          </a:xfrm>
        </p:spPr>
        <p:txBody>
          <a:bodyPr/>
          <a:lstStyle>
            <a:extLst/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439242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invGray"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1219200" y="512064"/>
            <a:ext cx="103632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1219200" y="1783560"/>
            <a:ext cx="103632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8636000" y="6416676"/>
            <a:ext cx="28448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4CD11720-76E7-46E6-B0AA-057287C42052}" type="datetime1">
              <a:rPr lang="en-US" smtClean="0"/>
              <a:pPr/>
              <a:t>11/17/2015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19200" y="6416676"/>
            <a:ext cx="74168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1480800" y="6416676"/>
            <a:ext cx="609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3806545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6692" y="133122"/>
            <a:ext cx="10972800" cy="914400"/>
          </a:xfrm>
        </p:spPr>
        <p:txBody>
          <a:bodyPr/>
          <a:lstStyle/>
          <a:p>
            <a:r>
              <a:rPr lang="en-US" b="1" dirty="0" smtClean="0"/>
              <a:t>KEY TAKEAWAYS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027" y="1127951"/>
            <a:ext cx="11160984" cy="5610600"/>
          </a:xfrm>
        </p:spPr>
        <p:txBody>
          <a:bodyPr>
            <a:normAutofit fontScale="92500"/>
          </a:bodyPr>
          <a:lstStyle/>
          <a:p>
            <a:r>
              <a:rPr lang="en-US" sz="2200" b="1" dirty="0" smtClean="0"/>
              <a:t>Miami</a:t>
            </a:r>
            <a:r>
              <a:rPr lang="en-US" sz="2200" dirty="0" smtClean="0"/>
              <a:t> has the most (7) Non-White personalities in a local market  &amp; the highest percentage in total talent (33%)</a:t>
            </a:r>
          </a:p>
          <a:p>
            <a:r>
              <a:rPr lang="en-US" sz="2200" b="1" dirty="0" smtClean="0"/>
              <a:t>Tampa</a:t>
            </a:r>
            <a:r>
              <a:rPr lang="en-US" sz="2200" dirty="0" smtClean="0"/>
              <a:t> is the best in terms of matching Non-White talent to the market’s demographics – 29% Non-White people, 27% Non-White personalities</a:t>
            </a:r>
          </a:p>
          <a:p>
            <a:r>
              <a:rPr lang="en-US" sz="2200" b="1" dirty="0" smtClean="0"/>
              <a:t>790 The Ticket</a:t>
            </a:r>
            <a:r>
              <a:rPr lang="en-US" sz="2200" dirty="0" smtClean="0"/>
              <a:t> is the top local station for employing Non-White personalities (5)</a:t>
            </a:r>
          </a:p>
          <a:p>
            <a:r>
              <a:rPr lang="en-US" sz="2200" b="1" dirty="0" smtClean="0"/>
              <a:t>New York</a:t>
            </a:r>
            <a:r>
              <a:rPr lang="en-US" sz="2200" dirty="0" smtClean="0"/>
              <a:t>, </a:t>
            </a:r>
            <a:r>
              <a:rPr lang="en-US" sz="2200" b="1" dirty="0" smtClean="0"/>
              <a:t>Minneapolis</a:t>
            </a:r>
            <a:r>
              <a:rPr lang="en-US" sz="2200" dirty="0" smtClean="0"/>
              <a:t> &amp; </a:t>
            </a:r>
            <a:r>
              <a:rPr lang="en-US" sz="2200" b="1" dirty="0" smtClean="0"/>
              <a:t>San Diego</a:t>
            </a:r>
            <a:r>
              <a:rPr lang="en-US" sz="2200" dirty="0" smtClean="0"/>
              <a:t> have 0 Non-White personalities</a:t>
            </a:r>
          </a:p>
          <a:p>
            <a:r>
              <a:rPr lang="en-US" sz="2200" dirty="0" smtClean="0"/>
              <a:t>Among networks, </a:t>
            </a:r>
            <a:r>
              <a:rPr lang="en-US" sz="2200" b="1" dirty="0" smtClean="0"/>
              <a:t>ESPN Radio</a:t>
            </a:r>
            <a:r>
              <a:rPr lang="en-US" sz="2200" dirty="0" smtClean="0"/>
              <a:t> performs best – 42% of their lineup is made up by Non-Whites. That’s slightly above the total percentage (37%) of Non-Whites in the Top 20 markets</a:t>
            </a:r>
          </a:p>
          <a:p>
            <a:r>
              <a:rPr lang="en-US" sz="2200" b="1" dirty="0" err="1" smtClean="0"/>
              <a:t>SiriusXM</a:t>
            </a:r>
            <a:r>
              <a:rPr lang="en-US" sz="2200" dirty="0" smtClean="0"/>
              <a:t> also does well. They employ the most (14) Non-White personalities of all national groups. Although many of their crew are PT, 29% of their weekday talent are Non-White</a:t>
            </a:r>
          </a:p>
          <a:p>
            <a:r>
              <a:rPr lang="en-US" sz="2200" b="1" dirty="0" smtClean="0"/>
              <a:t>Miami</a:t>
            </a:r>
            <a:r>
              <a:rPr lang="en-US" sz="2200" dirty="0" smtClean="0"/>
              <a:t>, </a:t>
            </a:r>
            <a:r>
              <a:rPr lang="en-US" sz="2200" b="1" dirty="0" smtClean="0"/>
              <a:t>Los Angeles</a:t>
            </a:r>
            <a:r>
              <a:rPr lang="en-US" sz="2200" dirty="0" smtClean="0"/>
              <a:t>, and </a:t>
            </a:r>
            <a:r>
              <a:rPr lang="en-US" sz="2200" b="1" dirty="0" smtClean="0"/>
              <a:t>Houston</a:t>
            </a:r>
            <a:r>
              <a:rPr lang="en-US" sz="2200" dirty="0" smtClean="0"/>
              <a:t> are the three markets where Non-Whites make up 50% of the population or more. </a:t>
            </a:r>
            <a:r>
              <a:rPr lang="en-US" sz="2200" b="1" dirty="0" smtClean="0"/>
              <a:t>New York</a:t>
            </a:r>
            <a:r>
              <a:rPr lang="en-US" sz="2200" dirty="0" smtClean="0"/>
              <a:t>, </a:t>
            </a:r>
            <a:r>
              <a:rPr lang="en-US" sz="2200" b="1" dirty="0" smtClean="0"/>
              <a:t>Dallas</a:t>
            </a:r>
            <a:r>
              <a:rPr lang="en-US" sz="2200" dirty="0" smtClean="0"/>
              <a:t>, </a:t>
            </a:r>
            <a:r>
              <a:rPr lang="en-US" sz="2200" b="1" dirty="0" smtClean="0"/>
              <a:t>Atlanta</a:t>
            </a:r>
            <a:r>
              <a:rPr lang="en-US" sz="2200" dirty="0" smtClean="0"/>
              <a:t> and </a:t>
            </a:r>
            <a:r>
              <a:rPr lang="en-US" sz="2200" b="1" dirty="0" smtClean="0"/>
              <a:t>Washington DC</a:t>
            </a:r>
            <a:r>
              <a:rPr lang="en-US" sz="2200" dirty="0" smtClean="0"/>
              <a:t> are all above 40%.</a:t>
            </a:r>
          </a:p>
          <a:p>
            <a:r>
              <a:rPr lang="en-US" sz="2200" dirty="0" smtClean="0"/>
              <a:t>Of the 49 local stations surveyed, 24 did not have a Non-White personality in their lineup. Only 11 stations employed more than 2 Non-White hosts.</a:t>
            </a:r>
          </a:p>
          <a:p>
            <a:endParaRPr lang="en-US" sz="20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S103460533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15Glossy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tint val="95000"/>
              <a:shade val="95000"/>
              <a:satMod val="120000"/>
            </a:schemeClr>
          </a:solidFill>
          <a:prstDash val="solid"/>
        </a:ln>
        <a:ln w="55000" cap="flat" cmpd="thickThin" algn="ctr">
          <a:solidFill>
            <a:schemeClr val="phClr">
              <a:tint val="90000"/>
              <a:satMod val="130000"/>
            </a:schemeClr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Nightfall design template" id="{8E782A46-4514-4890-A557-B2C16D284495}" vid="{905231CD-0261-44B0-B7D7-6EDADDAACF34}"/>
    </a:ext>
  </a:extLst>
</a:theme>
</file>

<file path=ppt/theme/theme2.xml><?xml version="1.0" encoding="utf-8"?>
<a:theme xmlns:a="http://schemas.openxmlformats.org/drawingml/2006/main" name="Office Theme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15Glossy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tint val="95000"/>
              <a:shade val="95000"/>
              <a:satMod val="120000"/>
            </a:schemeClr>
          </a:solidFill>
          <a:prstDash val="solid"/>
        </a:ln>
        <a:ln w="55000" cap="flat" cmpd="thickThin" algn="ctr">
          <a:solidFill>
            <a:schemeClr val="phClr">
              <a:tint val="90000"/>
              <a:satMod val="130000"/>
            </a:schemeClr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15Glossy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tint val="95000"/>
              <a:shade val="95000"/>
              <a:satMod val="120000"/>
            </a:schemeClr>
          </a:solidFill>
          <a:prstDash val="solid"/>
        </a:ln>
        <a:ln w="55000" cap="flat" cmpd="thickThin" algn="ctr">
          <a:solidFill>
            <a:schemeClr val="phClr">
              <a:tint val="90000"/>
              <a:satMod val="130000"/>
            </a:schemeClr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5232C19C-A75B-4E3F-8B30-1035B9FCAD1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TS103460533</Template>
  <TotalTime>0</TotalTime>
  <Words>210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TS103460533</vt:lpstr>
      <vt:lpstr>KEY TAKEAWAYS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2015-11-17T14:52:54Z</dcterms:created>
  <dcterms:modified xsi:type="dcterms:W3CDTF">2015-11-18T02:19:41Z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TC034605339991</vt:lpwstr>
  </property>
</Properties>
</file>